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24"/>
  </p:notesMasterIdLst>
  <p:sldIdLst>
    <p:sldId id="257" r:id="rId5"/>
    <p:sldId id="5943" r:id="rId6"/>
    <p:sldId id="5989" r:id="rId7"/>
    <p:sldId id="5876" r:id="rId8"/>
    <p:sldId id="5940" r:id="rId9"/>
    <p:sldId id="5942" r:id="rId10"/>
    <p:sldId id="5986" r:id="rId11"/>
    <p:sldId id="5966" r:id="rId12"/>
    <p:sldId id="5973" r:id="rId13"/>
    <p:sldId id="5974" r:id="rId14"/>
    <p:sldId id="5987" r:id="rId15"/>
    <p:sldId id="5993" r:id="rId16"/>
    <p:sldId id="5994" r:id="rId17"/>
    <p:sldId id="5995" r:id="rId18"/>
    <p:sldId id="5996" r:id="rId19"/>
    <p:sldId id="5988" r:id="rId20"/>
    <p:sldId id="5057" r:id="rId21"/>
    <p:sldId id="5997" r:id="rId22"/>
    <p:sldId id="5972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4E1591D-F497-9D0E-3616-FF930E61177E}" name="Alexander Botzki" initials="AB" userId="S::alexander.botzki@vib.be::d7241705-a0f8-431d-a24f-4665cb7fed3a" providerId="AD"/>
  <p188:author id="{BF8C23A8-0B85-B7B0-AF9B-F6E627760792}" name="Nele Vlaminck" initials="NV" userId="S::nele.vlaminck@vib.be::96129d26-d504-454e-983f-b2195f58004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elien Van Hamme" initials="EVH" lastIdx="0" clrIdx="0">
    <p:extLst>
      <p:ext uri="{19B8F6BF-5375-455C-9EA6-DF929625EA0E}">
        <p15:presenceInfo xmlns:p15="http://schemas.microsoft.com/office/powerpoint/2012/main" userId="S-1-5-21-3090467761-1269783873-757627579-10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7EB5B2"/>
    <a:srgbClr val="017397"/>
    <a:srgbClr val="111111"/>
    <a:srgbClr val="5F5F5F"/>
    <a:srgbClr val="A9A9A9"/>
    <a:srgbClr val="8D8D8D"/>
    <a:srgbClr val="EEEEEE"/>
    <a:srgbClr val="A6A6A6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6" autoAdjust="0"/>
    <p:restoredTop sz="85089" autoAdjust="0"/>
  </p:normalViewPr>
  <p:slideViewPr>
    <p:cSldViewPr snapToGrid="0">
      <p:cViewPr varScale="1">
        <p:scale>
          <a:sx n="71" d="100"/>
          <a:sy n="71" d="100"/>
        </p:scale>
        <p:origin x="1066" y="53"/>
      </p:cViewPr>
      <p:guideLst>
        <p:guide orient="horz" pos="1638"/>
        <p:guide pos="3840"/>
        <p:guide orient="horz" pos="213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9C7F0-BA7D-9948-8BFA-F6142ACAC9C0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22120-CC29-A446-B41C-EE0DB819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5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22120-CC29-A446-B41C-EE0DB8197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D7E34-90E9-4DCB-B73D-FC298BF5D0B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1728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22120-CC29-A446-B41C-EE0DB8197C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CFF61-9B64-1911-45BF-05F466546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3CCAB-B0A0-79D2-7748-3568A2B42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09409-43D7-98D2-7458-C3337CB6B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3DF89-F310-FD29-2FE7-8BB103D90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E2444-01A2-9F4B-8D8D-34A9B820597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715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4B505-A08A-F015-7FDD-F53B32A7D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BCE9A-668F-6E27-8588-35F2F163BA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6950E-48BC-CBF8-9DBF-B8105E3E0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AF7B2-B8E1-103F-9881-0E74E7A08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E2444-01A2-9F4B-8D8D-34A9B820597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730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E2444-01A2-9F4B-8D8D-34A9B820597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138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43362-E9CE-04ED-D2B4-EF6C1F28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A14D6-BFB2-FEF9-4F62-41DDB3E5E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0FC46-607C-7C3C-1719-30CBFDEFD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1F07-AA0A-BE84-3716-7F342135E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E2444-01A2-9F4B-8D8D-34A9B820597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598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E2444-01A2-9F4B-8D8D-34A9B820597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7952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40322" y="6343466"/>
            <a:ext cx="1474152" cy="21669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252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lumns with title &amp; img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31497"/>
            <a:ext cx="3362011" cy="3391899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1" name="TextBox 10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3002B7-1ED3-4764-AF38-52CBEC1EF8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14688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359B44-336C-4CC5-966B-C4FFFF75C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14994" y="2731497"/>
            <a:ext cx="3362011" cy="3391899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4910401-9E2D-48B8-B446-0695FFFC8F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1482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2888B2-4261-4C9D-A9C1-E163140815F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91789" y="2731497"/>
            <a:ext cx="3362011" cy="3391899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1640F02F-E1A8-4CA3-AB99-902A7892CD6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68277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75F23C-744C-415F-BAC5-E57FC4831B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14994" y="1798636"/>
            <a:ext cx="2267160" cy="90337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4F63E8-EE5C-467B-846A-A7E1E41F44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886" y="1800903"/>
            <a:ext cx="2267160" cy="90337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BF4D12B-AF98-4062-BED2-D233B0C817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1477" y="1809417"/>
            <a:ext cx="2267160" cy="90337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65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7" name="TextBox 6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7" name="TextBox 16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287414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6" name="TextBox 5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6" name="TextBox 15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309340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0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40322" y="6343466"/>
            <a:ext cx="1474152" cy="21669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9531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64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030852" y="6050735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9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346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189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03FFD-18F2-42F7-B64A-5987417DF5A7}"/>
              </a:ext>
            </a:extLst>
          </p:cNvPr>
          <p:cNvSpPr/>
          <p:nvPr userDrawn="1"/>
        </p:nvSpPr>
        <p:spPr>
          <a:xfrm>
            <a:off x="9585886" y="6065239"/>
            <a:ext cx="2425810" cy="707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9453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D3B1D-72DB-4260-9061-76E41FE1D502}"/>
              </a:ext>
            </a:extLst>
          </p:cNvPr>
          <p:cNvSpPr/>
          <p:nvPr userDrawn="1"/>
        </p:nvSpPr>
        <p:spPr>
          <a:xfrm>
            <a:off x="180304" y="6014434"/>
            <a:ext cx="1287888" cy="707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18C33-81FD-48A9-A28B-DA9EE1A3AF73}"/>
              </a:ext>
            </a:extLst>
          </p:cNvPr>
          <p:cNvSpPr/>
          <p:nvPr userDrawn="1"/>
        </p:nvSpPr>
        <p:spPr>
          <a:xfrm>
            <a:off x="9585886" y="6065239"/>
            <a:ext cx="2425810" cy="707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009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</p:spPr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91349"/>
            <a:ext cx="10515600" cy="586080"/>
          </a:xfrm>
        </p:spPr>
        <p:txBody>
          <a:bodyPr wrap="square">
            <a:noAutofit/>
          </a:bodyPr>
          <a:lstStyle>
            <a:lvl1pPr marL="0" indent="0">
              <a:lnSpc>
                <a:spcPts val="3200"/>
              </a:lnSpc>
              <a:buNone/>
              <a:defRPr sz="3200" baseline="0">
                <a:solidFill>
                  <a:srgbClr val="EA6341"/>
                </a:solidFill>
                <a:latin typeface="+mn-lt"/>
              </a:defRPr>
            </a:lvl1pPr>
          </a:lstStyle>
          <a:p>
            <a:pPr lvl="0"/>
            <a:r>
              <a:rPr lang="nl-BE"/>
              <a:t>Subheadline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370210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97772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97772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1" name="TextBox 10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275604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columns + img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99179"/>
            <a:ext cx="3362011" cy="4324218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1" name="TextBox 10"/>
          <p:cNvSpPr txBox="1"/>
          <p:nvPr userDrawn="1"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/>
          <p:cNvSpPr txBox="1"/>
          <p:nvPr userDrawn="1"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3002B7-1ED3-4764-AF38-52CBEC1EF8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14688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359B44-336C-4CC5-966B-C4FFFF75C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14994" y="1799179"/>
            <a:ext cx="3362011" cy="4324218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54910401-9E2D-48B8-B446-0695FFFC8F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1482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2888B2-4261-4C9D-A9C1-E163140815F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91789" y="1799179"/>
            <a:ext cx="3362011" cy="4324218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 sz="2200"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1640F02F-E1A8-4CA3-AB99-902A7892CD6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68277" y="1799179"/>
            <a:ext cx="985837" cy="9128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683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865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satijalab.org/seurat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www.bioconductor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hyperlink" Target="https://drieslab.github.io/Giotto_websit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nnect.vib.be/facilities/spatial-catalyst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vib.be/courses/sp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patialdata.scverse.org/" TargetMode="External"/><Relationship Id="rId13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hyperlink" Target="https://squidpy.readthedocs.io/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anpy.readthedocs.io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anndata.readthedocs.io/" TargetMode="External"/><Relationship Id="rId15" Type="http://schemas.openxmlformats.org/officeDocument/2006/relationships/image" Target="../media/image22.png"/><Relationship Id="rId10" Type="http://schemas.openxmlformats.org/officeDocument/2006/relationships/hyperlink" Target="https://harpy.readthedocs.io/en/latest/" TargetMode="External"/><Relationship Id="rId4" Type="http://schemas.openxmlformats.org/officeDocument/2006/relationships/hyperlink" Target="https://scverse.org/" TargetMode="External"/><Relationship Id="rId9" Type="http://schemas.openxmlformats.org/officeDocument/2006/relationships/hyperlink" Target="https://sparrow-pipeline.readthedocs.io/" TargetMode="External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3219" y="1691110"/>
            <a:ext cx="9418642" cy="2428945"/>
          </a:xfrm>
        </p:spPr>
        <p:txBody>
          <a:bodyPr>
            <a:normAutofit/>
          </a:bodyPr>
          <a:lstStyle/>
          <a:p>
            <a:r>
              <a:rPr lang="en-US" b="1" dirty="0"/>
              <a:t>Hands-on introduction to targeted spatial transcriptomics data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887644" y="5550946"/>
            <a:ext cx="3617360" cy="1014507"/>
          </a:xfrm>
        </p:spPr>
        <p:txBody>
          <a:bodyPr>
            <a:normAutofit/>
          </a:bodyPr>
          <a:lstStyle/>
          <a:p>
            <a:r>
              <a:rPr lang="nl-BE" dirty="0"/>
              <a:t>Arne Defauw</a:t>
            </a:r>
          </a:p>
          <a:p>
            <a:r>
              <a:rPr lang="nl-BE" dirty="0"/>
              <a:t>Frank Vernaillen</a:t>
            </a:r>
          </a:p>
          <a:p>
            <a:r>
              <a:rPr lang="nl-BE" dirty="0"/>
              <a:t>Julien Mortier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729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52D3-0F53-15F8-3AED-B2FAD4EC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packages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606E-074D-C099-BA01-CBDCC4F35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Bioconductor: </a:t>
            </a:r>
            <a:r>
              <a:rPr lang="en-US" dirty="0">
                <a:hlinkClick r:id="rId2"/>
              </a:rPr>
              <a:t>https://www.bioconductor.org/</a:t>
            </a:r>
            <a:endParaRPr lang="en-US" dirty="0"/>
          </a:p>
          <a:p>
            <a:r>
              <a:rPr lang="en-US" dirty="0"/>
              <a:t>Seurat: </a:t>
            </a:r>
            <a:r>
              <a:rPr lang="en-US" dirty="0">
                <a:hlinkClick r:id="rId3"/>
              </a:rPr>
              <a:t>https://satijalab.org/seurat/</a:t>
            </a:r>
            <a:r>
              <a:rPr lang="en-US" dirty="0"/>
              <a:t> </a:t>
            </a:r>
          </a:p>
          <a:p>
            <a:r>
              <a:rPr lang="en-US" dirty="0"/>
              <a:t>Giotto Suite: </a:t>
            </a:r>
            <a:r>
              <a:rPr lang="en-US" dirty="0">
                <a:hlinkClick r:id="rId4"/>
              </a:rPr>
              <a:t>https://drieslab.github.io/Giotto_website/</a:t>
            </a:r>
            <a:endParaRPr lang="en-US" dirty="0"/>
          </a:p>
          <a:p>
            <a:r>
              <a:rPr lang="en-US" dirty="0"/>
              <a:t>… </a:t>
            </a:r>
            <a:endParaRPr lang="en-BE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7FC958E-B40C-68EA-8CEF-3E113AA4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5817"/>
            <a:ext cx="1188321" cy="9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Bioconductor - open source software for bioinformatics">
            <a:hlinkClick r:id="rId2"/>
            <a:extLst>
              <a:ext uri="{FF2B5EF4-FFF2-40B4-BE49-F238E27FC236}">
                <a16:creationId xmlns:a16="http://schemas.microsoft.com/office/drawing/2014/main" id="{2B82395B-09A5-B98B-53BE-660268CD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061" y="558766"/>
            <a:ext cx="3127600" cy="93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of a cube&#10;&#10;Description automatically generated">
            <a:extLst>
              <a:ext uri="{FF2B5EF4-FFF2-40B4-BE49-F238E27FC236}">
                <a16:creationId xmlns:a16="http://schemas.microsoft.com/office/drawing/2014/main" id="{F9AD5979-FF9E-BE01-0F59-A0C168470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473" y="3912589"/>
            <a:ext cx="2320188" cy="1251082"/>
          </a:xfrm>
          <a:prstGeom prst="rect">
            <a:avLst/>
          </a:prstGeom>
        </p:spPr>
      </p:pic>
      <p:pic>
        <p:nvPicPr>
          <p:cNvPr id="13" name="Picture 12" descr="A blue hexagon with a bridge and text&#10;&#10;Description automatically generated">
            <a:extLst>
              <a:ext uri="{FF2B5EF4-FFF2-40B4-BE49-F238E27FC236}">
                <a16:creationId xmlns:a16="http://schemas.microsoft.com/office/drawing/2014/main" id="{530060E7-5E81-B21D-AD8D-176625CB3A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861" y="1827124"/>
            <a:ext cx="1642291" cy="16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6CC35-0673-FFA5-E20B-5774F77DD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0A9B6C-EE4F-72C2-1534-06DA8F879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98"/>
          <a:stretch/>
        </p:blipFill>
        <p:spPr bwMode="auto">
          <a:xfrm>
            <a:off x="6211422" y="-58851"/>
            <a:ext cx="5890932" cy="691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BB08-7627-0410-835B-A81C746C1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87"/>
            <a:ext cx="5455024" cy="4274256"/>
          </a:xfrm>
        </p:spPr>
        <p:txBody>
          <a:bodyPr/>
          <a:lstStyle/>
          <a:p>
            <a:r>
              <a:rPr lang="en-US" dirty="0"/>
              <a:t>Developed by Lotte Pollaris (Yvan </a:t>
            </a:r>
            <a:r>
              <a:rPr lang="en-US" dirty="0" err="1"/>
              <a:t>Saeys</a:t>
            </a:r>
            <a:r>
              <a:rPr lang="en-US" dirty="0"/>
              <a:t> lab) in collaboration with Spatial Catalyst</a:t>
            </a:r>
          </a:p>
          <a:p>
            <a:r>
              <a:rPr lang="en-US" dirty="0"/>
              <a:t>A flexible, interactive and scalable pipeline for targeted spatial transcriptomics analysis</a:t>
            </a:r>
            <a:endParaRPr lang="en-BE" dirty="0"/>
          </a:p>
        </p:txBody>
      </p:sp>
      <p:pic>
        <p:nvPicPr>
          <p:cNvPr id="8" name="Picture 7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A650E000-5A1B-5C14-1180-659F046CD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99" y="4582022"/>
            <a:ext cx="1905000" cy="1905000"/>
          </a:xfrm>
          <a:prstGeom prst="rect">
            <a:avLst/>
          </a:prstGeom>
        </p:spPr>
      </p:pic>
      <p:pic>
        <p:nvPicPr>
          <p:cNvPr id="9" name="Picture 8" descr="A green bird with black text&#10;&#10;Description automatically generated">
            <a:extLst>
              <a:ext uri="{FF2B5EF4-FFF2-40B4-BE49-F238E27FC236}">
                <a16:creationId xmlns:a16="http://schemas.microsoft.com/office/drawing/2014/main" id="{6AA5DC52-963D-9E6B-FDCC-A3E25050C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7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17F8-3DBC-F399-54CE-3053175A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  vs. commercial visualizers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8F49-6C34-00C2-1A3C-2727F1E6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Xenium explorer</a:t>
            </a:r>
            <a:endParaRPr lang="en-BE" dirty="0"/>
          </a:p>
        </p:txBody>
      </p:sp>
      <p:pic>
        <p:nvPicPr>
          <p:cNvPr id="4" name="Picture 3" descr="A green bird with black text&#10;&#10;Description automatically generated">
            <a:extLst>
              <a:ext uri="{FF2B5EF4-FFF2-40B4-BE49-F238E27FC236}">
                <a16:creationId xmlns:a16="http://schemas.microsoft.com/office/drawing/2014/main" id="{A122E487-C8B3-08F0-60FC-FF0D513AF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41D717-756C-93DD-C131-22F96C90F4E5}"/>
              </a:ext>
            </a:extLst>
          </p:cNvPr>
          <p:cNvSpPr/>
          <p:nvPr/>
        </p:nvSpPr>
        <p:spPr>
          <a:xfrm>
            <a:off x="0" y="5753100"/>
            <a:ext cx="121920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402CD40-1F4D-06E3-F672-C2CD345A5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690" y="2392929"/>
            <a:ext cx="7590620" cy="446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85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C65E8-1BE7-AD1A-1A5D-E0A6A370C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70A0-4409-1595-3F11-891B5902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  vs. commercial visualizers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0C91-195F-F960-D5DA-E6E44F51F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Merscope</a:t>
            </a:r>
            <a:r>
              <a:rPr lang="en-US" dirty="0"/>
              <a:t> visualizer</a:t>
            </a:r>
            <a:endParaRPr lang="en-BE" dirty="0"/>
          </a:p>
        </p:txBody>
      </p:sp>
      <p:pic>
        <p:nvPicPr>
          <p:cNvPr id="4" name="Picture 3" descr="A green bird with black text&#10;&#10;Description automatically generated">
            <a:extLst>
              <a:ext uri="{FF2B5EF4-FFF2-40B4-BE49-F238E27FC236}">
                <a16:creationId xmlns:a16="http://schemas.microsoft.com/office/drawing/2014/main" id="{8BF1E087-1D71-C2DC-FECC-55CCA11A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2F81A-38EB-5115-71FD-C23BF888A43E}"/>
              </a:ext>
            </a:extLst>
          </p:cNvPr>
          <p:cNvSpPr/>
          <p:nvPr/>
        </p:nvSpPr>
        <p:spPr>
          <a:xfrm>
            <a:off x="0" y="5753100"/>
            <a:ext cx="121920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B8F1D-AC3B-BA43-E5E3-542BC8BF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4" b="947"/>
          <a:stretch/>
        </p:blipFill>
        <p:spPr>
          <a:xfrm>
            <a:off x="1855592" y="2395406"/>
            <a:ext cx="8480815" cy="44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8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DDB5F-E177-97BB-D809-2C180EA4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9EFD-E679-8934-408B-F24E789A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  vs. commercial visualizers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9BFF3-FACB-8A5C-667E-1110BE3DE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Pros</a:t>
            </a:r>
            <a:r>
              <a:rPr lang="en-US" dirty="0"/>
              <a:t> of commercial visualizers:</a:t>
            </a:r>
          </a:p>
          <a:p>
            <a:pPr lvl="1"/>
            <a:r>
              <a:rPr lang="en-US" dirty="0"/>
              <a:t>Quick</a:t>
            </a:r>
          </a:p>
          <a:p>
            <a:pPr lvl="1"/>
            <a:r>
              <a:rPr lang="en-US" dirty="0"/>
              <a:t>GUI</a:t>
            </a:r>
          </a:p>
          <a:p>
            <a:pPr lvl="1"/>
            <a:r>
              <a:rPr lang="en-US" dirty="0"/>
              <a:t>Interactive exploration of the data</a:t>
            </a:r>
          </a:p>
          <a:p>
            <a:r>
              <a:rPr lang="en-US" b="1" dirty="0"/>
              <a:t>Cons</a:t>
            </a:r>
            <a:r>
              <a:rPr lang="en-US" dirty="0"/>
              <a:t> of commercial visualizers:</a:t>
            </a:r>
          </a:p>
          <a:p>
            <a:pPr lvl="1"/>
            <a:r>
              <a:rPr lang="nl-BE" dirty="0"/>
              <a:t>Learning curve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universally</a:t>
            </a:r>
            <a:r>
              <a:rPr lang="nl-BE" dirty="0"/>
              <a:t> </a:t>
            </a:r>
            <a:r>
              <a:rPr lang="nl-BE" dirty="0" err="1"/>
              <a:t>applicable</a:t>
            </a:r>
            <a:endParaRPr lang="nl-BE" dirty="0"/>
          </a:p>
          <a:p>
            <a:pPr lvl="1"/>
            <a:r>
              <a:rPr lang="nl-BE" dirty="0"/>
              <a:t>Limited </a:t>
            </a:r>
            <a:r>
              <a:rPr lang="nl-BE" dirty="0" err="1"/>
              <a:t>functionality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state-of-</a:t>
            </a:r>
            <a:r>
              <a:rPr lang="nl-BE" dirty="0" err="1"/>
              <a:t>the</a:t>
            </a:r>
            <a:r>
              <a:rPr lang="nl-BE" dirty="0"/>
              <a:t>-art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optimized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tissue </a:t>
            </a:r>
            <a:r>
              <a:rPr lang="nl-BE" dirty="0" err="1"/>
              <a:t>and</a:t>
            </a:r>
            <a:r>
              <a:rPr lang="nl-BE" dirty="0"/>
              <a:t> research </a:t>
            </a:r>
            <a:r>
              <a:rPr lang="nl-BE" dirty="0" err="1"/>
              <a:t>questions</a:t>
            </a:r>
            <a:r>
              <a:rPr lang="nl-BE" dirty="0"/>
              <a:t> </a:t>
            </a:r>
            <a:endParaRPr lang="en-US" dirty="0"/>
          </a:p>
          <a:p>
            <a:pPr lvl="1"/>
            <a:endParaRPr lang="en-US" dirty="0"/>
          </a:p>
          <a:p>
            <a:endParaRPr lang="en-BE" dirty="0"/>
          </a:p>
        </p:txBody>
      </p:sp>
      <p:pic>
        <p:nvPicPr>
          <p:cNvPr id="4" name="Picture 3" descr="A green bird with black text&#10;&#10;Description automatically generated">
            <a:extLst>
              <a:ext uri="{FF2B5EF4-FFF2-40B4-BE49-F238E27FC236}">
                <a16:creationId xmlns:a16="http://schemas.microsoft.com/office/drawing/2014/main" id="{46D196EC-F7EA-CCC5-6864-A60422C30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8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5E7E-603F-A922-8792-E69F387DC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6069-3F03-AEF4-7DE6-FE316E27A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  vs. commercial visualizers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2CFE-4E5F-6034-C75B-70F8C0196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Pros</a:t>
            </a:r>
            <a:r>
              <a:rPr lang="en-US" dirty="0"/>
              <a:t> of </a:t>
            </a:r>
            <a:r>
              <a:rPr lang="en-US" dirty="0" err="1"/>
              <a:t>SPArrOW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Developers are in-house for support and functionality requests</a:t>
            </a:r>
          </a:p>
          <a:p>
            <a:pPr lvl="1"/>
            <a:r>
              <a:rPr lang="en-US" dirty="0"/>
              <a:t>Flexible framework that is expandable to multiple samples, multi-omics, …</a:t>
            </a:r>
          </a:p>
          <a:p>
            <a:pPr lvl="1"/>
            <a:r>
              <a:rPr lang="en-US" dirty="0"/>
              <a:t>Easy integration with state-of-the-art open-source tools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Coding</a:t>
            </a:r>
          </a:p>
          <a:p>
            <a:r>
              <a:rPr lang="en-US" b="1" dirty="0"/>
              <a:t>Cons</a:t>
            </a:r>
            <a:r>
              <a:rPr lang="en-US" dirty="0"/>
              <a:t> of </a:t>
            </a:r>
            <a:r>
              <a:rPr lang="en-US" dirty="0" err="1"/>
              <a:t>SPArrOW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Learning curve (i.e.: coding)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BE" dirty="0"/>
          </a:p>
        </p:txBody>
      </p:sp>
      <p:pic>
        <p:nvPicPr>
          <p:cNvPr id="4" name="Picture 3" descr="A green bird with black text&#10;&#10;Description automatically generated">
            <a:extLst>
              <a:ext uri="{FF2B5EF4-FFF2-40B4-BE49-F238E27FC236}">
                <a16:creationId xmlns:a16="http://schemas.microsoft.com/office/drawing/2014/main" id="{02E49415-0B4A-5CDC-46A3-6361868B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B5AB4-5545-BA3B-2E59-B7EB94CD7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B246-D005-5228-793F-F0B7BC1B5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87"/>
            <a:ext cx="11023600" cy="4274256"/>
          </a:xfrm>
        </p:spPr>
        <p:txBody>
          <a:bodyPr/>
          <a:lstStyle/>
          <a:p>
            <a:r>
              <a:rPr lang="en-US" dirty="0"/>
              <a:t>Under development by Benjamin Rombaut (Yvan </a:t>
            </a:r>
            <a:r>
              <a:rPr lang="en-US" dirty="0" err="1"/>
              <a:t>Saeys</a:t>
            </a:r>
            <a:r>
              <a:rPr lang="en-US" dirty="0"/>
              <a:t> lab) in collaboration with Spatial Catalyst</a:t>
            </a:r>
          </a:p>
          <a:p>
            <a:r>
              <a:rPr lang="en-US" dirty="0"/>
              <a:t>Broadens the capabilities of </a:t>
            </a:r>
            <a:r>
              <a:rPr lang="en-US" dirty="0" err="1"/>
              <a:t>SPArrOW</a:t>
            </a:r>
            <a:r>
              <a:rPr lang="en-US" dirty="0"/>
              <a:t> for proteomics, multi-omics, …</a:t>
            </a:r>
            <a:endParaRPr lang="en-BE" dirty="0"/>
          </a:p>
        </p:txBody>
      </p:sp>
      <p:pic>
        <p:nvPicPr>
          <p:cNvPr id="5" name="Picture 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2385FAC0-F723-DFD1-443B-85FA54CF0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3978915"/>
            <a:ext cx="190500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A5BB2-07AE-26A4-0C30-52082B85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6174"/>
            <a:ext cx="1506967" cy="15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94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0CB2-976F-1E85-F5C5-901C626D4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SpatialData</a:t>
            </a:r>
            <a:endParaRPr lang="en-B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32E498-F35A-D285-5EF4-FED3A7AD1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2" r="66388" b="39207"/>
          <a:stretch/>
        </p:blipFill>
        <p:spPr bwMode="auto">
          <a:xfrm>
            <a:off x="2680822" y="1929195"/>
            <a:ext cx="3567578" cy="43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een bird with black text&#10;&#10;Description automatically generated">
            <a:extLst>
              <a:ext uri="{FF2B5EF4-FFF2-40B4-BE49-F238E27FC236}">
                <a16:creationId xmlns:a16="http://schemas.microsoft.com/office/drawing/2014/main" id="{3F05331A-FD84-29E4-6676-5275D847A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r="1070" b="22211"/>
          <a:stretch/>
        </p:blipFill>
        <p:spPr>
          <a:xfrm>
            <a:off x="838200" y="416012"/>
            <a:ext cx="3190761" cy="12746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4E2F9E-C498-89F4-AF46-7BB023A14F2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                         Data framework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A274A-3513-F0B1-9A5C-685BFC53A9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1" t="17777" r="81411" b="46001"/>
          <a:stretch/>
        </p:blipFill>
        <p:spPr>
          <a:xfrm>
            <a:off x="6751319" y="1849614"/>
            <a:ext cx="2371551" cy="4866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E1A97-8C4B-F847-9758-8556E891A1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1" t="17777" r="81411" b="74684"/>
          <a:stretch/>
        </p:blipFill>
        <p:spPr>
          <a:xfrm>
            <a:off x="6751318" y="5286802"/>
            <a:ext cx="2371551" cy="1012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B0A202-88A9-9487-BF33-F9B11630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1" t="18866" r="81411" b="74684"/>
          <a:stretch/>
        </p:blipFill>
        <p:spPr>
          <a:xfrm>
            <a:off x="6757123" y="5455119"/>
            <a:ext cx="2371551" cy="866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09558B-D978-C0FA-8CC2-DD27189839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90" t="25265" r="81442" b="68223"/>
          <a:stretch/>
        </p:blipFill>
        <p:spPr>
          <a:xfrm>
            <a:off x="6751317" y="4588279"/>
            <a:ext cx="2371551" cy="874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D2D1D-FF64-342F-16B8-4DBBB656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37" t="38025" r="82195" b="55463"/>
          <a:stretch/>
        </p:blipFill>
        <p:spPr>
          <a:xfrm>
            <a:off x="6633871" y="2850679"/>
            <a:ext cx="2371551" cy="8749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255E9-8564-7AE5-362A-2982B88AB2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85" t="44501" r="82247" b="49071"/>
          <a:stretch/>
        </p:blipFill>
        <p:spPr>
          <a:xfrm>
            <a:off x="6624087" y="1995488"/>
            <a:ext cx="2371551" cy="8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4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9784B-21BA-0B3A-395F-F0DC710DB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B9F640B-9926-A50F-E3B4-630A0423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59"/>
          <a:stretch/>
        </p:blipFill>
        <p:spPr>
          <a:xfrm>
            <a:off x="4845316" y="741956"/>
            <a:ext cx="7359210" cy="6116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30C63-D3FD-0796-9FA7-0667FFFE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SpatialData</a:t>
            </a:r>
            <a:endParaRPr lang="en-BE" dirty="0"/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A2F9AD40-ABAF-AF90-5308-6D3152C21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9" y="529303"/>
            <a:ext cx="4293524" cy="99720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5D54EA-76A2-90C0-F8AC-425DE1A0A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1787"/>
            <a:ext cx="4184737" cy="4274256"/>
          </a:xfrm>
        </p:spPr>
        <p:txBody>
          <a:bodyPr/>
          <a:lstStyle/>
          <a:p>
            <a:r>
              <a:rPr lang="en-US" dirty="0"/>
              <a:t>Data framework that handles data storage format, access, alignment in different coordinate spaces, processing operations…</a:t>
            </a:r>
          </a:p>
          <a:p>
            <a:r>
              <a:rPr lang="en-US" dirty="0" err="1"/>
              <a:t>Napari</a:t>
            </a:r>
            <a:r>
              <a:rPr lang="en-US" dirty="0"/>
              <a:t> plugin for interactive annotation and visualization</a:t>
            </a:r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83030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325BBB-B41B-0962-5B9F-49C31807027D}"/>
              </a:ext>
            </a:extLst>
          </p:cNvPr>
          <p:cNvSpPr/>
          <p:nvPr/>
        </p:nvSpPr>
        <p:spPr>
          <a:xfrm>
            <a:off x="0" y="5753100"/>
            <a:ext cx="121920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DA29A-A98B-4719-D3B6-8D6511CF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409" y="1163313"/>
            <a:ext cx="6776642" cy="56312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8B392B-1E4E-DD60-FBDD-C8483ACD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AnnData</a:t>
            </a:r>
            <a:endParaRPr lang="en-BE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40164D-FC18-C9A5-C30F-F0085C808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87"/>
            <a:ext cx="5759370" cy="4274256"/>
          </a:xfrm>
        </p:spPr>
        <p:txBody>
          <a:bodyPr/>
          <a:lstStyle/>
          <a:p>
            <a:r>
              <a:rPr lang="en-US" sz="2000" b="1" dirty="0"/>
              <a:t>X</a:t>
            </a:r>
            <a:r>
              <a:rPr lang="en-US" sz="2000" dirty="0"/>
              <a:t>: feature matrix containing observations as rows and variables as columns.</a:t>
            </a:r>
          </a:p>
          <a:p>
            <a:r>
              <a:rPr lang="en-US" sz="2000" b="1" dirty="0" err="1"/>
              <a:t>obs</a:t>
            </a:r>
            <a:r>
              <a:rPr lang="en-US" sz="2000" dirty="0"/>
              <a:t>: One-dimensional annotations about the observations (e.g. cell-size, cell type, …).</a:t>
            </a:r>
          </a:p>
          <a:p>
            <a:r>
              <a:rPr lang="en-US" sz="2000" b="1" dirty="0"/>
              <a:t>var</a:t>
            </a:r>
            <a:r>
              <a:rPr lang="en-US" sz="2000" dirty="0"/>
              <a:t>: One-dimensional annotations about the variables (e.g. gene function, …). </a:t>
            </a:r>
          </a:p>
          <a:p>
            <a:r>
              <a:rPr lang="en-US" sz="2000" b="1" dirty="0" err="1"/>
              <a:t>obsm</a:t>
            </a:r>
            <a:r>
              <a:rPr lang="en-US" sz="2000" dirty="0"/>
              <a:t>: multi-dimensional representations (e.g. PCA, UMAP, spatial coordinates, …).</a:t>
            </a:r>
          </a:p>
          <a:p>
            <a:r>
              <a:rPr lang="en-US" sz="2000" b="1" dirty="0" err="1"/>
              <a:t>varm</a:t>
            </a:r>
            <a:r>
              <a:rPr lang="en-US" sz="2000" dirty="0"/>
              <a:t>: multi-dimensional representations (e.g. PCs).</a:t>
            </a:r>
          </a:p>
          <a:p>
            <a:r>
              <a:rPr lang="en-US" sz="2000" b="1" dirty="0" err="1"/>
              <a:t>obsp</a:t>
            </a:r>
            <a:r>
              <a:rPr lang="en-US" sz="2000" dirty="0"/>
              <a:t>: pair-wise relations (e.g. spatial graphs).</a:t>
            </a:r>
          </a:p>
          <a:p>
            <a:r>
              <a:rPr lang="en-US" sz="2000" b="1" dirty="0" err="1"/>
              <a:t>varp</a:t>
            </a:r>
            <a:r>
              <a:rPr lang="en-US" sz="2000" dirty="0"/>
              <a:t>: pair-wise relations.</a:t>
            </a:r>
          </a:p>
          <a:p>
            <a:r>
              <a:rPr lang="en-US" sz="2000" b="1" dirty="0" err="1"/>
              <a:t>uns</a:t>
            </a:r>
            <a:r>
              <a:rPr lang="en-US" sz="2000" dirty="0"/>
              <a:t>: unstructured data.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404078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1FF6-4C3F-C5A8-AE10-BC5744E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083E-D0E9-A267-742C-F7DE6C5C2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VIB Spatial Catalyst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https://connect.vib.be/facilities/spatial-catalyst/</a:t>
            </a:r>
            <a:r>
              <a:rPr lang="en-US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F0540-9CAD-57E8-C0AC-BEED010F7D9C}"/>
              </a:ext>
            </a:extLst>
          </p:cNvPr>
          <p:cNvSpPr txBox="1"/>
          <p:nvPr/>
        </p:nvSpPr>
        <p:spPr>
          <a:xfrm>
            <a:off x="55323" y="4699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F4724D-B55A-F8A0-9C33-EE69DD74F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1"/>
          <a:stretch/>
        </p:blipFill>
        <p:spPr>
          <a:xfrm>
            <a:off x="6509005" y="365125"/>
            <a:ext cx="5342336" cy="1600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6B53E6-0841-49B7-EE2B-EAE9FF0E3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176"/>
          <a:stretch/>
        </p:blipFill>
        <p:spPr>
          <a:xfrm>
            <a:off x="6484673" y="400242"/>
            <a:ext cx="1318048" cy="1600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9E488-A9B6-E441-A3E9-246F5063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315" y="3006909"/>
            <a:ext cx="7985760" cy="34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0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668CA-3920-F4B8-574F-DA2A7B3A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9EFB-9E8A-B419-4EA5-D9C8ADC4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training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F050-79AE-0F53-69A0-6304493B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to start with spatial omics: </a:t>
            </a:r>
            <a:r>
              <a:rPr lang="en-US" dirty="0">
                <a:hlinkClick r:id="rId2"/>
              </a:rPr>
              <a:t>https://elearning.vib.be/courses/sp/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2AF3F-0319-F22E-CB75-152F3722A301}"/>
              </a:ext>
            </a:extLst>
          </p:cNvPr>
          <p:cNvSpPr txBox="1"/>
          <p:nvPr/>
        </p:nvSpPr>
        <p:spPr>
          <a:xfrm>
            <a:off x="55323" y="4699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3284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6C00-F7D2-41FC-80E3-3E294A8D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31" y="2175912"/>
            <a:ext cx="10515600" cy="1325563"/>
          </a:xfrm>
        </p:spPr>
        <p:txBody>
          <a:bodyPr/>
          <a:lstStyle/>
          <a:p>
            <a:r>
              <a:rPr lang="en-GB" dirty="0"/>
              <a:t>         Targeted           VS 	      Untargeted</a:t>
            </a:r>
            <a:endParaRPr lang="en-B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DC641-4E15-4AF4-A305-D4A1CA336935}"/>
              </a:ext>
            </a:extLst>
          </p:cNvPr>
          <p:cNvSpPr txBox="1"/>
          <p:nvPr/>
        </p:nvSpPr>
        <p:spPr>
          <a:xfrm>
            <a:off x="1165431" y="3318008"/>
            <a:ext cx="509492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= Some markers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In situ </a:t>
            </a:r>
            <a:r>
              <a:rPr lang="en-GB" dirty="0"/>
              <a:t>detection using detection probes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BE" dirty="0"/>
              <a:t>mag</a:t>
            </a:r>
            <a:r>
              <a:rPr lang="nl-BE" dirty="0" err="1"/>
              <a:t>ing</a:t>
            </a:r>
            <a:r>
              <a:rPr lang="en-BE" dirty="0"/>
              <a:t> based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E29FEA-3042-45BD-AF4F-C7184148DB90}"/>
              </a:ext>
            </a:extLst>
          </p:cNvPr>
          <p:cNvSpPr txBox="1"/>
          <p:nvPr/>
        </p:nvSpPr>
        <p:spPr>
          <a:xfrm>
            <a:off x="2033672" y="4414190"/>
            <a:ext cx="2760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/>
              <a:t>Validation</a:t>
            </a:r>
            <a:endParaRPr lang="en-BE" sz="3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57BBD-A1DF-408B-AB5C-A5ED8619BFAE}"/>
              </a:ext>
            </a:extLst>
          </p:cNvPr>
          <p:cNvSpPr txBox="1"/>
          <p:nvPr/>
        </p:nvSpPr>
        <p:spPr>
          <a:xfrm>
            <a:off x="7566431" y="4414190"/>
            <a:ext cx="2760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/>
              <a:t>Discovery</a:t>
            </a:r>
            <a:endParaRPr lang="en-BE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243BCC-1366-4EDC-AE98-1049062FB526}"/>
              </a:ext>
            </a:extLst>
          </p:cNvPr>
          <p:cNvSpPr txBox="1"/>
          <p:nvPr/>
        </p:nvSpPr>
        <p:spPr>
          <a:xfrm>
            <a:off x="6630791" y="3318008"/>
            <a:ext cx="490290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= ‘Full’ transcriptome/proteome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Unbiased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Sequencing or mass spectrometry based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505A5E-E418-D3BE-DF44-876458E0CD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Spatial technologies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0130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1FF6-4C3F-C5A8-AE10-BC5744E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technologies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083E-D0E9-A267-742C-F7DE6C5C2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Targeted transcriptomics</a:t>
            </a:r>
          </a:p>
          <a:p>
            <a:pPr lvl="1"/>
            <a:r>
              <a:rPr lang="en-US" b="1" dirty="0" err="1"/>
              <a:t>Merscope</a:t>
            </a:r>
            <a:r>
              <a:rPr lang="en-US" dirty="0"/>
              <a:t> (</a:t>
            </a:r>
            <a:r>
              <a:rPr lang="en-US" dirty="0" err="1"/>
              <a:t>Vizgen</a:t>
            </a:r>
            <a:r>
              <a:rPr lang="en-US" dirty="0"/>
              <a:t>), </a:t>
            </a:r>
            <a:r>
              <a:rPr lang="en-US" b="1" dirty="0"/>
              <a:t>Xenium</a:t>
            </a:r>
            <a:r>
              <a:rPr lang="en-US" dirty="0"/>
              <a:t> (10X Genomics), </a:t>
            </a:r>
            <a:r>
              <a:rPr lang="en-US" b="1" dirty="0"/>
              <a:t>Molecular</a:t>
            </a:r>
            <a:r>
              <a:rPr lang="en-US" dirty="0"/>
              <a:t> </a:t>
            </a:r>
            <a:r>
              <a:rPr lang="en-US" b="1" dirty="0"/>
              <a:t>Cartography</a:t>
            </a:r>
            <a:r>
              <a:rPr lang="en-US" dirty="0"/>
              <a:t> (Resolve Biosciences), </a:t>
            </a:r>
            <a:r>
              <a:rPr lang="en-US" b="1" dirty="0" err="1"/>
              <a:t>CosMx</a:t>
            </a:r>
            <a:r>
              <a:rPr lang="en-US" dirty="0"/>
              <a:t> (</a:t>
            </a:r>
            <a:r>
              <a:rPr lang="en-US" dirty="0" err="1"/>
              <a:t>NanoString</a:t>
            </a:r>
            <a:r>
              <a:rPr lang="en-US" dirty="0"/>
              <a:t>), </a:t>
            </a:r>
            <a:r>
              <a:rPr lang="en-US" b="1" dirty="0" err="1"/>
              <a:t>GenePS</a:t>
            </a:r>
            <a:r>
              <a:rPr lang="en-US" b="1" dirty="0"/>
              <a:t> </a:t>
            </a:r>
            <a:r>
              <a:rPr lang="en-US" dirty="0"/>
              <a:t>(Spatial Genomics), </a:t>
            </a:r>
            <a:r>
              <a:rPr lang="en-US" b="1" dirty="0" err="1"/>
              <a:t>Pyxa</a:t>
            </a:r>
            <a:r>
              <a:rPr lang="en-US" dirty="0"/>
              <a:t> (</a:t>
            </a:r>
            <a:r>
              <a:rPr lang="en-US" dirty="0" err="1"/>
              <a:t>Stellaromics</a:t>
            </a:r>
            <a:r>
              <a:rPr lang="en-US" dirty="0"/>
              <a:t>), …</a:t>
            </a:r>
            <a:endParaRPr lang="en-US" b="1" dirty="0"/>
          </a:p>
          <a:p>
            <a:r>
              <a:rPr lang="en-US" dirty="0"/>
              <a:t>Untargeted transcriptomics</a:t>
            </a:r>
          </a:p>
          <a:p>
            <a:pPr lvl="1"/>
            <a:r>
              <a:rPr lang="en-US" b="1" dirty="0" err="1"/>
              <a:t>Visium</a:t>
            </a:r>
            <a:r>
              <a:rPr lang="en-US" b="1" dirty="0"/>
              <a:t> (HD)</a:t>
            </a:r>
            <a:r>
              <a:rPr lang="en-US" dirty="0"/>
              <a:t> (10X Genomics), </a:t>
            </a:r>
            <a:r>
              <a:rPr lang="en-US" b="1" dirty="0"/>
              <a:t>Stereo-seq</a:t>
            </a:r>
            <a:r>
              <a:rPr lang="en-US" dirty="0"/>
              <a:t> (BGI),  </a:t>
            </a:r>
            <a:r>
              <a:rPr lang="en-US" b="1" dirty="0"/>
              <a:t>Nova-ST</a:t>
            </a:r>
            <a:r>
              <a:rPr lang="en-US" dirty="0"/>
              <a:t> (Aerts lab), …</a:t>
            </a:r>
            <a:endParaRPr lang="en-US" b="1" dirty="0"/>
          </a:p>
          <a:p>
            <a:r>
              <a:rPr lang="en-US" dirty="0"/>
              <a:t>Targeted proteomics</a:t>
            </a:r>
          </a:p>
          <a:p>
            <a:pPr lvl="1"/>
            <a:r>
              <a:rPr lang="en-US" b="1" dirty="0" err="1"/>
              <a:t>MACSima</a:t>
            </a:r>
            <a:r>
              <a:rPr lang="en-US" dirty="0"/>
              <a:t> (Miltenyi Biotec), </a:t>
            </a:r>
            <a:r>
              <a:rPr lang="en-US" b="1" dirty="0" err="1"/>
              <a:t>PhenoCycler</a:t>
            </a:r>
            <a:r>
              <a:rPr lang="en-US" dirty="0"/>
              <a:t> </a:t>
            </a:r>
            <a:r>
              <a:rPr lang="en-US" b="1" dirty="0"/>
              <a:t>Fusion</a:t>
            </a:r>
            <a:r>
              <a:rPr lang="en-US" dirty="0"/>
              <a:t> (Akoya), </a:t>
            </a:r>
            <a:r>
              <a:rPr lang="en-US" b="1" dirty="0"/>
              <a:t>OPAL</a:t>
            </a:r>
            <a:r>
              <a:rPr lang="en-US" dirty="0"/>
              <a:t> (Akoya), </a:t>
            </a:r>
            <a:r>
              <a:rPr lang="en-US" b="1" dirty="0"/>
              <a:t>COMET</a:t>
            </a:r>
            <a:r>
              <a:rPr lang="en-US" dirty="0"/>
              <a:t> (</a:t>
            </a:r>
            <a:r>
              <a:rPr lang="en-US" dirty="0" err="1"/>
              <a:t>Lunaphore</a:t>
            </a:r>
            <a:r>
              <a:rPr lang="en-US" dirty="0"/>
              <a:t>), </a:t>
            </a:r>
            <a:r>
              <a:rPr lang="en-US" b="1" dirty="0" err="1"/>
              <a:t>MIBIscope</a:t>
            </a:r>
            <a:r>
              <a:rPr lang="en-US" dirty="0"/>
              <a:t> (</a:t>
            </a:r>
            <a:r>
              <a:rPr lang="en-US" dirty="0" err="1"/>
              <a:t>Ionpath</a:t>
            </a:r>
            <a:r>
              <a:rPr lang="en-US" dirty="0"/>
              <a:t>), 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6B118-E559-85AE-2DB6-DC8EDB0A717C}"/>
              </a:ext>
            </a:extLst>
          </p:cNvPr>
          <p:cNvSpPr/>
          <p:nvPr/>
        </p:nvSpPr>
        <p:spPr>
          <a:xfrm>
            <a:off x="838200" y="1823499"/>
            <a:ext cx="10515600" cy="158721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1796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1FF6-4C3F-C5A8-AE10-BC5744E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transcriptomics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12AF9-B096-7577-6FFA-7F55DB767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25" t="6976" r="34998" b="73309"/>
          <a:stretch/>
        </p:blipFill>
        <p:spPr>
          <a:xfrm>
            <a:off x="6377354" y="17139138"/>
            <a:ext cx="2719754" cy="2766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3014D-B21A-887D-0265-E2255091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029" y="1690688"/>
            <a:ext cx="7003942" cy="4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9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12C0E-1A73-7D69-1F9A-5852821A1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38F6-4675-99E5-1CD0-0D53E5F5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transcriptomics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1D291-EEA7-32BD-AA02-2F038F194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25" t="6976" r="34998" b="73309"/>
          <a:stretch/>
        </p:blipFill>
        <p:spPr>
          <a:xfrm>
            <a:off x="6377354" y="17139138"/>
            <a:ext cx="2719754" cy="27666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FC1B97-5827-082F-884E-4963671BE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29" y="2346904"/>
            <a:ext cx="10460671" cy="3085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4DFD9-FEB8-DEFB-6D75-4B881D883428}"/>
              </a:ext>
            </a:extLst>
          </p:cNvPr>
          <p:cNvSpPr txBox="1"/>
          <p:nvPr/>
        </p:nvSpPr>
        <p:spPr>
          <a:xfrm>
            <a:off x="893130" y="2346903"/>
            <a:ext cx="123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Merscope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37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1FF6-4C3F-C5A8-AE10-BC5744E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transcriptomics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083E-D0E9-A267-742C-F7DE6C5C2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raw data: List of transcript identities and coordinates + DAPI image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12AF9-B096-7577-6FFA-7F55DB767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25" t="6976" r="34998" b="73309"/>
          <a:stretch/>
        </p:blipFill>
        <p:spPr>
          <a:xfrm>
            <a:off x="6377354" y="17139138"/>
            <a:ext cx="2719754" cy="2766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0B51F-FC00-50CA-3E0D-159ECDB1F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25" t="6976" r="34998" b="73309"/>
          <a:stretch/>
        </p:blipFill>
        <p:spPr>
          <a:xfrm>
            <a:off x="2539884" y="3326433"/>
            <a:ext cx="2371555" cy="2412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A6A892-9A37-CB4E-33F9-CB362ECFA222}"/>
              </a:ext>
            </a:extLst>
          </p:cNvPr>
          <p:cNvSpPr txBox="1"/>
          <p:nvPr/>
        </p:nvSpPr>
        <p:spPr>
          <a:xfrm>
            <a:off x="2539884" y="2926322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30303"/>
                </a:solidFill>
              </a:rPr>
              <a:t>DAPI</a:t>
            </a:r>
            <a:endParaRPr lang="en-BE" sz="2000" dirty="0">
              <a:solidFill>
                <a:srgbClr val="03030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CEAE2D-B1B8-5173-BD81-D15812D6E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9317" y="3326432"/>
            <a:ext cx="4706591" cy="2412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84C9DB-5C12-4A41-8419-A5CD1D7A1FD8}"/>
              </a:ext>
            </a:extLst>
          </p:cNvPr>
          <p:cNvSpPr txBox="1"/>
          <p:nvPr/>
        </p:nvSpPr>
        <p:spPr>
          <a:xfrm>
            <a:off x="5039317" y="2926322"/>
            <a:ext cx="1349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30303"/>
                </a:solidFill>
              </a:rPr>
              <a:t>Transcripts</a:t>
            </a:r>
            <a:endParaRPr lang="en-BE" sz="2000" dirty="0">
              <a:solidFill>
                <a:srgbClr val="0303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96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F513B7-FDB1-2517-63FD-BA14DA03FA79}"/>
              </a:ext>
            </a:extLst>
          </p:cNvPr>
          <p:cNvSpPr/>
          <p:nvPr/>
        </p:nvSpPr>
        <p:spPr>
          <a:xfrm>
            <a:off x="0" y="5753100"/>
            <a:ext cx="121920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592D2102-78FA-E6D4-4EAE-48DD8C855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0" y="5808975"/>
            <a:ext cx="4261460" cy="989759"/>
          </a:xfrm>
          <a:prstGeom prst="rect">
            <a:avLst/>
          </a:prstGeom>
        </p:spPr>
      </p:pic>
      <p:pic>
        <p:nvPicPr>
          <p:cNvPr id="16" name="Picture 15" descr="A green bird with black text&#10;&#10;Description automatically generated">
            <a:extLst>
              <a:ext uri="{FF2B5EF4-FFF2-40B4-BE49-F238E27FC236}">
                <a16:creationId xmlns:a16="http://schemas.microsoft.com/office/drawing/2014/main" id="{3E87EC86-2BF7-9322-4F35-125C55AB4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51" y="3674587"/>
            <a:ext cx="2890962" cy="2065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252D3-0F53-15F8-3AED-B2FAD4EC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     packages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606E-074D-C099-BA01-CBDCC4F35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Scverse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https://scverse.org/</a:t>
            </a:r>
            <a:r>
              <a:rPr lang="en-US" dirty="0"/>
              <a:t> </a:t>
            </a:r>
          </a:p>
          <a:p>
            <a:r>
              <a:rPr lang="en-US" dirty="0" err="1"/>
              <a:t>AnnData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https://anndata.readthedocs.io/</a:t>
            </a:r>
            <a:endParaRPr lang="en-US" dirty="0"/>
          </a:p>
          <a:p>
            <a:r>
              <a:rPr lang="en-US" dirty="0" err="1"/>
              <a:t>Scanpy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https://scanpy.readthedocs.io/</a:t>
            </a:r>
            <a:endParaRPr lang="en-US" dirty="0"/>
          </a:p>
          <a:p>
            <a:r>
              <a:rPr lang="en-US" dirty="0" err="1"/>
              <a:t>Squidpy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https://squidpy.readthedocs.io/</a:t>
            </a:r>
            <a:r>
              <a:rPr lang="en-US" dirty="0"/>
              <a:t> </a:t>
            </a:r>
          </a:p>
          <a:p>
            <a:r>
              <a:rPr lang="en-US" dirty="0" err="1"/>
              <a:t>SpatialData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https://spatialdata.scverse.org</a:t>
            </a:r>
            <a:r>
              <a:rPr lang="en-US" dirty="0"/>
              <a:t> </a:t>
            </a:r>
          </a:p>
          <a:p>
            <a:r>
              <a:rPr lang="en-US" dirty="0" err="1"/>
              <a:t>SPArrOW</a:t>
            </a:r>
            <a:r>
              <a:rPr lang="en-US" dirty="0"/>
              <a:t>: </a:t>
            </a:r>
            <a:r>
              <a:rPr lang="en-US" dirty="0">
                <a:hlinkClick r:id="rId9"/>
              </a:rPr>
              <a:t>https://sparrow-pipeline.readthedocs.io/</a:t>
            </a:r>
            <a:endParaRPr lang="en-US" dirty="0"/>
          </a:p>
          <a:p>
            <a:r>
              <a:rPr lang="en-US" dirty="0"/>
              <a:t>Harpy: </a:t>
            </a:r>
            <a:r>
              <a:rPr lang="en-US" dirty="0">
                <a:hlinkClick r:id="rId10"/>
              </a:rPr>
              <a:t>https://harpy.readthedocs.io/en/latest/</a:t>
            </a:r>
            <a:endParaRPr lang="en-US" dirty="0"/>
          </a:p>
          <a:p>
            <a:r>
              <a:rPr lang="en-US" dirty="0"/>
              <a:t>… </a:t>
            </a:r>
            <a:endParaRPr lang="en-BE" dirty="0"/>
          </a:p>
          <a:p>
            <a:endParaRPr lang="en-BE" dirty="0"/>
          </a:p>
        </p:txBody>
      </p:sp>
      <p:pic>
        <p:nvPicPr>
          <p:cNvPr id="5" name="Content Placeholder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860288F-8ACC-C0ED-32E5-10479F56890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68" y="309114"/>
            <a:ext cx="3413760" cy="10976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7EF775A-B5B1-0482-51AD-70A16D0B2A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62548" y="2008065"/>
            <a:ext cx="1826146" cy="1780492"/>
          </a:xfrm>
          <a:prstGeom prst="rect">
            <a:avLst/>
          </a:prstGeom>
        </p:spPr>
      </p:pic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8EEF519D-6250-AA47-D625-963608F58EE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51" y="1671103"/>
            <a:ext cx="1950861" cy="860380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94543D6E-05F1-2EDF-F316-5F6EECB3BE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32" y="5878206"/>
            <a:ext cx="2607819" cy="8603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E2FDF96-EA38-9D6E-D39A-1E275CCD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8" y="626659"/>
            <a:ext cx="2611724" cy="9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C3F9B8-80C9-4C54-AC95-96442C7FA5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99040" y="5225900"/>
            <a:ext cx="1506967" cy="15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8726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_new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18EBDD-D315-4024-9E4D-DD22272AF3B6}" vid="{5740A0BE-9644-430B-BC39-C23ABDDB42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74E55E6-A294-444F-B048-157345E60D6D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9847DCE5DA4242BD95148C56C57335" ma:contentTypeVersion="11" ma:contentTypeDescription="Create a new document." ma:contentTypeScope="" ma:versionID="11a4d453230cd4d4c2393d6801c0fce2">
  <xsd:schema xmlns:xsd="http://www.w3.org/2001/XMLSchema" xmlns:xs="http://www.w3.org/2001/XMLSchema" xmlns:p="http://schemas.microsoft.com/office/2006/metadata/properties" xmlns:ns2="d890fe46-f0b8-485b-b8f1-9d14de9b0787" xmlns:ns3="0be0113b-24d1-4772-9566-8275849eae64" targetNamespace="http://schemas.microsoft.com/office/2006/metadata/properties" ma:root="true" ma:fieldsID="cf3d9d43ccecfc68abefe444434385a8" ns2:_="" ns3:_="">
    <xsd:import namespace="d890fe46-f0b8-485b-b8f1-9d14de9b0787"/>
    <xsd:import namespace="0be0113b-24d1-4772-9566-8275849eae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0fe46-f0b8-485b-b8f1-9d14de9b07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e0113b-24d1-4772-9566-8275849eae6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2E8258-310D-4501-B7DC-626E24733C76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d890fe46-f0b8-485b-b8f1-9d14de9b0787"/>
    <ds:schemaRef ds:uri="0be0113b-24d1-4772-9566-8275849eae64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C2ACFC8-8459-4508-8B1A-3BD20F30D0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C54415-54EE-4E30-91C9-4DBD1779750F}">
  <ds:schemaRefs>
    <ds:schemaRef ds:uri="0be0113b-24d1-4772-9566-8275849eae64"/>
    <ds:schemaRef ds:uri="d890fe46-f0b8-485b-b8f1-9d14de9b07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VIB_PPT_newtemplate.potx</Template>
  <TotalTime>3050</TotalTime>
  <Words>611</Words>
  <Application>Microsoft Office PowerPoint</Application>
  <PresentationFormat>Widescreen</PresentationFormat>
  <Paragraphs>100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VIB_template_new</vt:lpstr>
      <vt:lpstr>Hands-on introduction to targeted spatial transcriptomics data analysis</vt:lpstr>
      <vt:lpstr>Who are we?</vt:lpstr>
      <vt:lpstr>Previous training</vt:lpstr>
      <vt:lpstr>         Targeted           VS        Untargeted</vt:lpstr>
      <vt:lpstr>Spatial technologies</vt:lpstr>
      <vt:lpstr>Targeted transcriptomics</vt:lpstr>
      <vt:lpstr>Targeted transcriptomics</vt:lpstr>
      <vt:lpstr>Targeted transcriptomics</vt:lpstr>
      <vt:lpstr>Python      packages</vt:lpstr>
      <vt:lpstr>           packages</vt:lpstr>
      <vt:lpstr>PowerPoint Presentation</vt:lpstr>
      <vt:lpstr>       vs. commercial visualizers</vt:lpstr>
      <vt:lpstr>       vs. commercial visualizers</vt:lpstr>
      <vt:lpstr>       vs. commercial visualizers</vt:lpstr>
      <vt:lpstr>       vs. commercial visualizers</vt:lpstr>
      <vt:lpstr>PowerPoint Presentation</vt:lpstr>
      <vt:lpstr>SpatialData</vt:lpstr>
      <vt:lpstr>SpatialData</vt:lpstr>
      <vt:lpstr>AnnData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Katrina Wright | VIB |</dc:creator>
  <cp:lastModifiedBy>Julien Mortier</cp:lastModifiedBy>
  <cp:revision>944</cp:revision>
  <cp:lastPrinted>2022-09-21T07:46:50Z</cp:lastPrinted>
  <dcterms:created xsi:type="dcterms:W3CDTF">2016-10-14T10:10:52Z</dcterms:created>
  <dcterms:modified xsi:type="dcterms:W3CDTF">2024-11-22T15:00:24Z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0x010100929847DCE5DA4242BD95148C56C57335</vt:lpwstr>
  </property>
  <property fmtid="{D5CDD505-2E9C-101B-9397-08002B2CF9AE}" pid="3" name="SPOCTopic">
    <vt:lpwstr>2;#Communication at VIB|ec6637b6-7d77-48dd-8d1a-e5ad5a42a5b7</vt:lpwstr>
  </property>
  <property fmtid="{D5CDD505-2E9C-101B-9397-08002B2CF9AE}" pid="4" name="SPOCLanguage">
    <vt:lpwstr>13;#English|cf1ccf97-a177-4e56-a5ce-0b376d8acdb5</vt:lpwstr>
  </property>
  <property fmtid="{D5CDD505-2E9C-101B-9397-08002B2CF9AE}" pid="5" name="SPOCDocType">
    <vt:lpwstr>14;#Presentation|8e68f16f-19a2-445e-867d-5034e2efae7a</vt:lpwstr>
  </property>
  <property fmtid="{D5CDD505-2E9C-101B-9397-08002B2CF9AE}" pid="6" name="MediaServiceImageTags">
    <vt:lpwstr/>
  </property>
</Properties>
</file>